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7"/>
  </p:notesMasterIdLst>
  <p:sldIdLst>
    <p:sldId id="536" r:id="rId4"/>
    <p:sldId id="510" r:id="rId5"/>
    <p:sldId id="524" r:id="rId6"/>
    <p:sldId id="530" r:id="rId7"/>
    <p:sldId id="518" r:id="rId8"/>
    <p:sldId id="502" r:id="rId9"/>
    <p:sldId id="497" r:id="rId10"/>
    <p:sldId id="534" r:id="rId11"/>
    <p:sldId id="535" r:id="rId12"/>
    <p:sldId id="533" r:id="rId13"/>
    <p:sldId id="507" r:id="rId14"/>
    <p:sldId id="501" r:id="rId15"/>
    <p:sldId id="538" r:id="rId16"/>
  </p:sldIdLst>
  <p:sldSz cx="9144000" cy="5143500" type="screen16x9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黑体" pitchFamily="49" charset="-122"/>
      <p:regular r:id="rId22"/>
    </p:embeddedFont>
    <p:embeddedFont>
      <p:font typeface="幼圆" pitchFamily="49" charset="-122"/>
      <p:regular r:id="rId23"/>
    </p:embeddedFont>
    <p:embeddedFont>
      <p:font typeface="楷体" pitchFamily="49" charset="-122"/>
      <p:regular r:id="rId24"/>
    </p:embeddedFont>
    <p:embeddedFont>
      <p:font typeface="微软雅黑" pitchFamily="34" charset="-122"/>
      <p:regular r:id="rId25"/>
      <p:bold r:id="rId26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7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034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00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42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10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41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09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9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65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37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60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427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18552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63479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62653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83163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79174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5047803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334679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3239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27674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26504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54603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95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5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65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05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0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1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6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63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4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5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08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33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80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9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2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05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8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0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5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45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80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00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87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77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8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8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3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6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36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0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45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14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48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61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5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6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08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12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21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5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4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13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1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72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08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50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9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18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05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4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2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639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5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66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670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332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714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832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98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888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196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53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603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164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2201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665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2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96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45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6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605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68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64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00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8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11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89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4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33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65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5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977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1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6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58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82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12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1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0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81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2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383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837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32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59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4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6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98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6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038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0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5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的倍数的特征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86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的倍数的特征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2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21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7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" action="ppaction://noaction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2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7539" y="1435155"/>
            <a:ext cx="693843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的倍数的特征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3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18562" y="2987624"/>
            <a:ext cx="972724" cy="113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95536" y="483518"/>
            <a:ext cx="8055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把下表中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的倍数涂色。看一看，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的倍数吗？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33508" y="317803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2483459" y="3142972"/>
            <a:ext cx="4806387" cy="1058094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因为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4=2×2,4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是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的倍数，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有因数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，这样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的倍数也一定有因数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，就一定是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741" y="1059582"/>
            <a:ext cx="6692635" cy="112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7" r="1986" b="5835"/>
          <a:stretch/>
        </p:blipFill>
        <p:spPr bwMode="auto">
          <a:xfrm>
            <a:off x="1224137" y="1131590"/>
            <a:ext cx="6714694" cy="1093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圆角矩形标注 34"/>
          <p:cNvSpPr/>
          <p:nvPr/>
        </p:nvSpPr>
        <p:spPr>
          <a:xfrm>
            <a:off x="453426" y="2355726"/>
            <a:ext cx="4766645" cy="495017"/>
          </a:xfrm>
          <a:prstGeom prst="wedgeRoundRectCallout">
            <a:avLst>
              <a:gd name="adj1" fmla="val -37091"/>
              <a:gd name="adj2" fmla="val 8093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的倍数都是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的倍数。为什么呢？</a:t>
            </a: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6" grpId="0" animBg="1"/>
      <p:bldP spid="35" grpId="0" animBg="1"/>
      <p:bldP spid="3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061160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我认识了偶数和奇数。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555925"/>
            <a:ext cx="662473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2.2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的倍数，个位上是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的倍数，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</a:endParaRPr>
          </a:p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个位上是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43608" y="3429312"/>
            <a:ext cx="5976367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倍数，个位上是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2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221845" y="1198234"/>
            <a:ext cx="2918107" cy="725444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你会找一个数的倍数吗？怎么找？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598388" y="2643113"/>
            <a:ext cx="2973612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你知道哪些数的倍数有特征吗？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00180" y="3507854"/>
            <a:ext cx="3240360" cy="648072"/>
          </a:xfrm>
          <a:prstGeom prst="wedgeRoundRectCallout">
            <a:avLst>
              <a:gd name="adj1" fmla="val 46122"/>
              <a:gd name="adj2" fmla="val -7803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的倍数都是双数。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572000" y="1275606"/>
            <a:ext cx="3315904" cy="1080120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用这个数依次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乘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1,2,3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……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就可以得到这个数的倍数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9" descr="图片1_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71848"/>
            <a:ext cx="3459163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组合 35"/>
          <p:cNvGrpSpPr>
            <a:grpSpLocks/>
          </p:cNvGrpSpPr>
          <p:nvPr/>
        </p:nvGrpSpPr>
        <p:grpSpPr bwMode="auto">
          <a:xfrm>
            <a:off x="3162970" y="1694086"/>
            <a:ext cx="238125" cy="3030537"/>
            <a:chOff x="5129" y="1643"/>
            <a:chExt cx="373" cy="4771"/>
          </a:xfrm>
        </p:grpSpPr>
        <p:sp>
          <p:nvSpPr>
            <p:cNvPr id="44" name="椭圆 43"/>
            <p:cNvSpPr/>
            <p:nvPr/>
          </p:nvSpPr>
          <p:spPr>
            <a:xfrm>
              <a:off x="5129" y="164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5129" y="206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6" name="椭圆 45"/>
            <p:cNvSpPr/>
            <p:nvPr/>
          </p:nvSpPr>
          <p:spPr>
            <a:xfrm>
              <a:off x="5129" y="257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7" name="椭圆 46"/>
            <p:cNvSpPr/>
            <p:nvPr/>
          </p:nvSpPr>
          <p:spPr>
            <a:xfrm>
              <a:off x="5129" y="405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8" name="椭圆 47"/>
            <p:cNvSpPr/>
            <p:nvPr/>
          </p:nvSpPr>
          <p:spPr>
            <a:xfrm>
              <a:off x="5129" y="309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9" name="椭圆 48"/>
            <p:cNvSpPr/>
            <p:nvPr/>
          </p:nvSpPr>
          <p:spPr>
            <a:xfrm>
              <a:off x="5129" y="35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0" name="椭圆 49"/>
            <p:cNvSpPr/>
            <p:nvPr/>
          </p:nvSpPr>
          <p:spPr>
            <a:xfrm>
              <a:off x="5129" y="553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1" name="椭圆 50"/>
            <p:cNvSpPr/>
            <p:nvPr/>
          </p:nvSpPr>
          <p:spPr>
            <a:xfrm>
              <a:off x="5129" y="454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2" name="椭圆 51"/>
            <p:cNvSpPr/>
            <p:nvPr/>
          </p:nvSpPr>
          <p:spPr>
            <a:xfrm>
              <a:off x="5129" y="504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3" name="椭圆 52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54" name="组合 46"/>
          <p:cNvGrpSpPr>
            <a:grpSpLocks/>
          </p:cNvGrpSpPr>
          <p:nvPr/>
        </p:nvGrpSpPr>
        <p:grpSpPr bwMode="auto">
          <a:xfrm>
            <a:off x="3874170" y="1694086"/>
            <a:ext cx="236538" cy="3030537"/>
            <a:chOff x="5129" y="1643"/>
            <a:chExt cx="373" cy="4771"/>
          </a:xfrm>
        </p:grpSpPr>
        <p:sp>
          <p:nvSpPr>
            <p:cNvPr id="55" name="椭圆 54"/>
            <p:cNvSpPr/>
            <p:nvPr/>
          </p:nvSpPr>
          <p:spPr>
            <a:xfrm>
              <a:off x="5129" y="164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6" name="椭圆 55"/>
            <p:cNvSpPr/>
            <p:nvPr/>
          </p:nvSpPr>
          <p:spPr>
            <a:xfrm>
              <a:off x="5129" y="206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7" name="椭圆 56"/>
            <p:cNvSpPr/>
            <p:nvPr/>
          </p:nvSpPr>
          <p:spPr>
            <a:xfrm>
              <a:off x="5129" y="257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8" name="椭圆 57"/>
            <p:cNvSpPr/>
            <p:nvPr/>
          </p:nvSpPr>
          <p:spPr>
            <a:xfrm>
              <a:off x="5129" y="405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9" name="椭圆 58"/>
            <p:cNvSpPr/>
            <p:nvPr/>
          </p:nvSpPr>
          <p:spPr>
            <a:xfrm>
              <a:off x="5129" y="309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0" name="椭圆 59"/>
            <p:cNvSpPr/>
            <p:nvPr/>
          </p:nvSpPr>
          <p:spPr>
            <a:xfrm>
              <a:off x="5129" y="3585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1" name="椭圆 60"/>
            <p:cNvSpPr/>
            <p:nvPr/>
          </p:nvSpPr>
          <p:spPr>
            <a:xfrm>
              <a:off x="5129" y="553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2" name="椭圆 61"/>
            <p:cNvSpPr/>
            <p:nvPr/>
          </p:nvSpPr>
          <p:spPr>
            <a:xfrm>
              <a:off x="5129" y="4540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3" name="椭圆 62"/>
            <p:cNvSpPr/>
            <p:nvPr/>
          </p:nvSpPr>
          <p:spPr>
            <a:xfrm>
              <a:off x="5129" y="504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4" name="椭圆 63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65" name="组合 68"/>
          <p:cNvGrpSpPr>
            <a:grpSpLocks/>
          </p:cNvGrpSpPr>
          <p:nvPr/>
        </p:nvGrpSpPr>
        <p:grpSpPr bwMode="auto">
          <a:xfrm>
            <a:off x="2499395" y="1678211"/>
            <a:ext cx="236538" cy="3046412"/>
            <a:chOff x="5129" y="1617"/>
            <a:chExt cx="373" cy="4797"/>
          </a:xfrm>
        </p:grpSpPr>
        <p:sp>
          <p:nvSpPr>
            <p:cNvPr id="66" name="椭圆 65"/>
            <p:cNvSpPr/>
            <p:nvPr/>
          </p:nvSpPr>
          <p:spPr>
            <a:xfrm>
              <a:off x="5129" y="161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7" name="椭圆 66"/>
            <p:cNvSpPr/>
            <p:nvPr/>
          </p:nvSpPr>
          <p:spPr>
            <a:xfrm>
              <a:off x="5129" y="206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8" name="椭圆 67"/>
            <p:cNvSpPr/>
            <p:nvPr/>
          </p:nvSpPr>
          <p:spPr>
            <a:xfrm>
              <a:off x="5129" y="256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9" name="椭圆 68"/>
            <p:cNvSpPr/>
            <p:nvPr/>
          </p:nvSpPr>
          <p:spPr>
            <a:xfrm>
              <a:off x="5129" y="405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0" name="椭圆 69"/>
            <p:cNvSpPr/>
            <p:nvPr/>
          </p:nvSpPr>
          <p:spPr>
            <a:xfrm>
              <a:off x="5129" y="3097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1" name="椭圆 70"/>
            <p:cNvSpPr/>
            <p:nvPr/>
          </p:nvSpPr>
          <p:spPr>
            <a:xfrm>
              <a:off x="5129" y="358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2" name="椭圆 71"/>
            <p:cNvSpPr/>
            <p:nvPr/>
          </p:nvSpPr>
          <p:spPr>
            <a:xfrm>
              <a:off x="5129" y="553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3" name="椭圆 72"/>
            <p:cNvSpPr/>
            <p:nvPr/>
          </p:nvSpPr>
          <p:spPr>
            <a:xfrm>
              <a:off x="5129" y="453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4" name="椭圆 73"/>
            <p:cNvSpPr/>
            <p:nvPr/>
          </p:nvSpPr>
          <p:spPr>
            <a:xfrm>
              <a:off x="5129" y="5042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5" name="椭圆 74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785437" y="1025810"/>
            <a:ext cx="687546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△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</a:p>
        </p:txBody>
      </p:sp>
      <p:grpSp>
        <p:nvGrpSpPr>
          <p:cNvPr id="77" name="组合 1"/>
          <p:cNvGrpSpPr>
            <a:grpSpLocks/>
          </p:cNvGrpSpPr>
          <p:nvPr/>
        </p:nvGrpSpPr>
        <p:grpSpPr bwMode="auto">
          <a:xfrm>
            <a:off x="4510758" y="1678211"/>
            <a:ext cx="236537" cy="3028950"/>
            <a:chOff x="5129" y="1643"/>
            <a:chExt cx="373" cy="4771"/>
          </a:xfrm>
        </p:grpSpPr>
        <p:sp>
          <p:nvSpPr>
            <p:cNvPr id="78" name="椭圆 77"/>
            <p:cNvSpPr/>
            <p:nvPr/>
          </p:nvSpPr>
          <p:spPr>
            <a:xfrm>
              <a:off x="5129" y="164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9" name="椭圆 78"/>
            <p:cNvSpPr/>
            <p:nvPr/>
          </p:nvSpPr>
          <p:spPr>
            <a:xfrm>
              <a:off x="5129" y="206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0" name="椭圆 79"/>
            <p:cNvSpPr/>
            <p:nvPr/>
          </p:nvSpPr>
          <p:spPr>
            <a:xfrm>
              <a:off x="5129" y="257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5129" y="405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2" name="椭圆 81"/>
            <p:cNvSpPr/>
            <p:nvPr/>
          </p:nvSpPr>
          <p:spPr>
            <a:xfrm>
              <a:off x="5129" y="3096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3" name="椭圆 82"/>
            <p:cNvSpPr/>
            <p:nvPr/>
          </p:nvSpPr>
          <p:spPr>
            <a:xfrm>
              <a:off x="5129" y="358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4" name="椭圆 83"/>
            <p:cNvSpPr/>
            <p:nvPr/>
          </p:nvSpPr>
          <p:spPr>
            <a:xfrm>
              <a:off x="5129" y="553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5" name="椭圆 84"/>
            <p:cNvSpPr/>
            <p:nvPr/>
          </p:nvSpPr>
          <p:spPr>
            <a:xfrm>
              <a:off x="5129" y="453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6" name="椭圆 85"/>
            <p:cNvSpPr/>
            <p:nvPr/>
          </p:nvSpPr>
          <p:spPr>
            <a:xfrm>
              <a:off x="5129" y="504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7" name="椭圆 86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88" name="组合 13"/>
          <p:cNvGrpSpPr>
            <a:grpSpLocks/>
          </p:cNvGrpSpPr>
          <p:nvPr/>
        </p:nvGrpSpPr>
        <p:grpSpPr bwMode="auto">
          <a:xfrm>
            <a:off x="5156870" y="1678211"/>
            <a:ext cx="236538" cy="3028950"/>
            <a:chOff x="5129" y="1643"/>
            <a:chExt cx="373" cy="4771"/>
          </a:xfrm>
        </p:grpSpPr>
        <p:sp>
          <p:nvSpPr>
            <p:cNvPr id="89" name="椭圆 88"/>
            <p:cNvSpPr/>
            <p:nvPr/>
          </p:nvSpPr>
          <p:spPr>
            <a:xfrm>
              <a:off x="5129" y="164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0" name="椭圆 89"/>
            <p:cNvSpPr/>
            <p:nvPr/>
          </p:nvSpPr>
          <p:spPr>
            <a:xfrm>
              <a:off x="5129" y="206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1" name="椭圆 90"/>
            <p:cNvSpPr/>
            <p:nvPr/>
          </p:nvSpPr>
          <p:spPr>
            <a:xfrm>
              <a:off x="5129" y="257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2" name="椭圆 91"/>
            <p:cNvSpPr/>
            <p:nvPr/>
          </p:nvSpPr>
          <p:spPr>
            <a:xfrm>
              <a:off x="5129" y="405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3" name="椭圆 92"/>
            <p:cNvSpPr/>
            <p:nvPr/>
          </p:nvSpPr>
          <p:spPr>
            <a:xfrm>
              <a:off x="5129" y="3096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4" name="椭圆 93"/>
            <p:cNvSpPr/>
            <p:nvPr/>
          </p:nvSpPr>
          <p:spPr>
            <a:xfrm>
              <a:off x="5129" y="3583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29" y="553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6" name="椭圆 95"/>
            <p:cNvSpPr/>
            <p:nvPr/>
          </p:nvSpPr>
          <p:spPr>
            <a:xfrm>
              <a:off x="5129" y="4539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7" name="椭圆 96"/>
            <p:cNvSpPr/>
            <p:nvPr/>
          </p:nvSpPr>
          <p:spPr>
            <a:xfrm>
              <a:off x="5129" y="5041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8" name="椭圆 97"/>
            <p:cNvSpPr/>
            <p:nvPr/>
          </p:nvSpPr>
          <p:spPr>
            <a:xfrm>
              <a:off x="5129" y="6074"/>
              <a:ext cx="373" cy="340"/>
            </a:xfrm>
            <a:prstGeom prst="ellipse">
              <a:avLst/>
            </a:prstGeom>
            <a:noFill/>
            <a:ln w="12700" cmpd="sng">
              <a:solidFill>
                <a:srgbClr val="CC006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3470945" y="1616298"/>
            <a:ext cx="304800" cy="3121025"/>
            <a:chOff x="5746" y="1515"/>
            <a:chExt cx="478" cy="4916"/>
          </a:xfrm>
        </p:grpSpPr>
        <p:sp>
          <p:nvSpPr>
            <p:cNvPr id="100" name="等腰三角形 99"/>
            <p:cNvSpPr/>
            <p:nvPr/>
          </p:nvSpPr>
          <p:spPr>
            <a:xfrm>
              <a:off x="5771" y="6043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1" name="等腰三角形 100"/>
            <p:cNvSpPr/>
            <p:nvPr/>
          </p:nvSpPr>
          <p:spPr>
            <a:xfrm>
              <a:off x="5746" y="5566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2" name="等腰三角形 101"/>
            <p:cNvSpPr/>
            <p:nvPr/>
          </p:nvSpPr>
          <p:spPr>
            <a:xfrm>
              <a:off x="5781" y="498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3" name="等腰三角形 102"/>
            <p:cNvSpPr/>
            <p:nvPr/>
          </p:nvSpPr>
          <p:spPr>
            <a:xfrm>
              <a:off x="5808" y="4496"/>
              <a:ext cx="406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4" name="等腰三角形 103"/>
            <p:cNvSpPr/>
            <p:nvPr/>
          </p:nvSpPr>
          <p:spPr>
            <a:xfrm>
              <a:off x="5781" y="401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5756" y="3540"/>
              <a:ext cx="406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6" name="等腰三角形 105"/>
            <p:cNvSpPr/>
            <p:nvPr/>
          </p:nvSpPr>
          <p:spPr>
            <a:xfrm>
              <a:off x="5781" y="301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7" name="等腰三角形 106"/>
            <p:cNvSpPr/>
            <p:nvPr/>
          </p:nvSpPr>
          <p:spPr>
            <a:xfrm>
              <a:off x="5816" y="2470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8" name="等腰三角形 107"/>
            <p:cNvSpPr/>
            <p:nvPr/>
          </p:nvSpPr>
          <p:spPr>
            <a:xfrm>
              <a:off x="5791" y="1993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9" name="等腰三角形 108"/>
            <p:cNvSpPr/>
            <p:nvPr/>
          </p:nvSpPr>
          <p:spPr>
            <a:xfrm>
              <a:off x="5763" y="1515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10" name="组合 109"/>
          <p:cNvGrpSpPr>
            <a:grpSpLocks/>
          </p:cNvGrpSpPr>
          <p:nvPr/>
        </p:nvGrpSpPr>
        <p:grpSpPr bwMode="auto">
          <a:xfrm>
            <a:off x="5177508" y="1600423"/>
            <a:ext cx="303212" cy="3121025"/>
            <a:chOff x="5746" y="1515"/>
            <a:chExt cx="478" cy="4916"/>
          </a:xfrm>
        </p:grpSpPr>
        <p:sp>
          <p:nvSpPr>
            <p:cNvPr id="111" name="等腰三角形 110"/>
            <p:cNvSpPr/>
            <p:nvPr/>
          </p:nvSpPr>
          <p:spPr>
            <a:xfrm>
              <a:off x="5771" y="6043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2" name="等腰三角形 111"/>
            <p:cNvSpPr/>
            <p:nvPr/>
          </p:nvSpPr>
          <p:spPr>
            <a:xfrm>
              <a:off x="5746" y="5566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3" name="等腰三角形 112"/>
            <p:cNvSpPr/>
            <p:nvPr/>
          </p:nvSpPr>
          <p:spPr>
            <a:xfrm>
              <a:off x="5781" y="498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4" name="等腰三角形 113"/>
            <p:cNvSpPr/>
            <p:nvPr/>
          </p:nvSpPr>
          <p:spPr>
            <a:xfrm>
              <a:off x="5806" y="4496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5" name="等腰三角形 114"/>
            <p:cNvSpPr/>
            <p:nvPr/>
          </p:nvSpPr>
          <p:spPr>
            <a:xfrm>
              <a:off x="5781" y="401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6" name="等腰三角形 115"/>
            <p:cNvSpPr/>
            <p:nvPr/>
          </p:nvSpPr>
          <p:spPr>
            <a:xfrm>
              <a:off x="5756" y="3540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7" name="等腰三角形 116"/>
            <p:cNvSpPr/>
            <p:nvPr/>
          </p:nvSpPr>
          <p:spPr>
            <a:xfrm>
              <a:off x="5781" y="3018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8" name="等腰三角形 117"/>
            <p:cNvSpPr/>
            <p:nvPr/>
          </p:nvSpPr>
          <p:spPr>
            <a:xfrm>
              <a:off x="5816" y="2470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9" name="等腰三角形 118"/>
            <p:cNvSpPr/>
            <p:nvPr/>
          </p:nvSpPr>
          <p:spPr>
            <a:xfrm>
              <a:off x="5791" y="1993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5764" y="1515"/>
              <a:ext cx="408" cy="388"/>
            </a:xfrm>
            <a:prstGeom prst="triangle">
              <a:avLst/>
            </a:prstGeom>
            <a:noFill/>
            <a:ln w="12700" cmpd="sng">
              <a:solidFill>
                <a:schemeClr val="accent5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22" name="圆角矩形标注 121"/>
          <p:cNvSpPr/>
          <p:nvPr/>
        </p:nvSpPr>
        <p:spPr>
          <a:xfrm>
            <a:off x="5832106" y="1923678"/>
            <a:ext cx="2772342" cy="825510"/>
          </a:xfrm>
          <a:prstGeom prst="wedgeRoundRectCallout">
            <a:avLst>
              <a:gd name="adj1" fmla="val 21624"/>
              <a:gd name="adj2" fmla="val 7378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的倍数有什么特征？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的倍数呢？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12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16220" y="3095936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8" name="组合 127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11560" y="987574"/>
            <a:ext cx="1166673" cy="1064551"/>
            <a:chOff x="670145" y="1457273"/>
            <a:chExt cx="1555361" cy="1419401"/>
          </a:xfrm>
        </p:grpSpPr>
        <p:pic>
          <p:nvPicPr>
            <p:cNvPr id="129" name="图片 12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矩形 129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4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2" grpId="1" animBg="1"/>
      <p:bldP spid="12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827584" y="602260"/>
            <a:ext cx="7219541" cy="1656183"/>
            <a:chOff x="971600" y="2598753"/>
            <a:chExt cx="7219541" cy="2011495"/>
          </a:xfrm>
        </p:grpSpPr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9" name="图片 48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30086" y="1156196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236296" y="1188601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圆角矩形标注 57"/>
          <p:cNvSpPr/>
          <p:nvPr/>
        </p:nvSpPr>
        <p:spPr>
          <a:xfrm>
            <a:off x="1906687" y="811289"/>
            <a:ext cx="2233265" cy="727075"/>
          </a:xfrm>
          <a:prstGeom prst="wedgeRoundRectCallout">
            <a:avLst>
              <a:gd name="adj1" fmla="val -48703"/>
              <a:gd name="adj2" fmla="val 66768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的倍数，个位上是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zh-CN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9" name="圆角矩形标注 58"/>
          <p:cNvSpPr/>
          <p:nvPr/>
        </p:nvSpPr>
        <p:spPr>
          <a:xfrm>
            <a:off x="4586734" y="737693"/>
            <a:ext cx="2145506" cy="1039177"/>
          </a:xfrm>
          <a:prstGeom prst="wedgeRoundRectCallout">
            <a:avLst>
              <a:gd name="adj1" fmla="val 58924"/>
              <a:gd name="adj2" fmla="val 2713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的倍数，个位上是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61" name="圆角矩形标注 60"/>
          <p:cNvSpPr/>
          <p:nvPr/>
        </p:nvSpPr>
        <p:spPr>
          <a:xfrm>
            <a:off x="1310883" y="2448080"/>
            <a:ext cx="5808823" cy="495017"/>
          </a:xfrm>
          <a:prstGeom prst="wedgeRoundRectCallout">
            <a:avLst>
              <a:gd name="adj1" fmla="val -55856"/>
              <a:gd name="adj2" fmla="val 3019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什么样的数既是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的倍数？</a:t>
            </a:r>
          </a:p>
        </p:txBody>
      </p:sp>
      <p:pic>
        <p:nvPicPr>
          <p:cNvPr id="6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24610" y="283675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圆角矩形标注 62"/>
          <p:cNvSpPr/>
          <p:nvPr/>
        </p:nvSpPr>
        <p:spPr>
          <a:xfrm>
            <a:off x="1493937" y="3100761"/>
            <a:ext cx="5925441" cy="495017"/>
          </a:xfrm>
          <a:prstGeom prst="wedgeRoundRectCallout">
            <a:avLst>
              <a:gd name="adj1" fmla="val 53594"/>
              <a:gd name="adj2" fmla="val 3222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个位是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的数既是</a:t>
            </a: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倍数。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1189385" y="3868648"/>
            <a:ext cx="5808823" cy="719326"/>
          </a:xfrm>
          <a:prstGeom prst="wedgeRoundRectCallout">
            <a:avLst>
              <a:gd name="adj1" fmla="val -54472"/>
              <a:gd name="adj2" fmla="val -4105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偶数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的倍数的数叫作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奇（jī）数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27" y="2258443"/>
            <a:ext cx="1045534" cy="136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9" grpId="0" animBg="1"/>
      <p:bldP spid="59" grpId="1" animBg="1"/>
      <p:bldP spid="61" grpId="0" animBg="1"/>
      <p:bldP spid="61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749622" y="1020418"/>
            <a:ext cx="77390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下面的数，哪些是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的倍数？哪些是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的倍数？哪些既是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的倍数？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776288" y="1822053"/>
            <a:ext cx="7739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      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25      48      60      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72      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90</a:t>
            </a:r>
            <a:endParaRPr lang="en-US" altLang="en-US" sz="2400" b="1" dirty="0">
              <a:latin typeface="楷体" pitchFamily="49" charset="-122"/>
              <a:ea typeface="楷体" pitchFamily="49" charset="-122"/>
              <a:cs typeface="Arial" pitchFamily="34" charset="0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776288" y="2355726"/>
            <a:ext cx="7739062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的倍数；</a:t>
            </a:r>
          </a:p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的倍数；</a:t>
            </a:r>
          </a:p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755576" y="3756977"/>
            <a:ext cx="75608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你们班的人数是奇数还是偶数？你家的门牌号呢？你还能举例说说生活中的奇数和偶数吗？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06408" y="2941902"/>
            <a:ext cx="848961" cy="98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67544" y="483518"/>
            <a:ext cx="72008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3.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下面的数，哪些是偶数？哪些是奇数？</a:t>
            </a:r>
            <a:endParaRPr lang="zh-CN" altLang="en-US" sz="28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0889" y="1196487"/>
            <a:ext cx="6663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58    74    89    120    321    155    600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271387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圆角矩形标注 31"/>
          <p:cNvSpPr/>
          <p:nvPr/>
        </p:nvSpPr>
        <p:spPr>
          <a:xfrm>
            <a:off x="524081" y="2283718"/>
            <a:ext cx="4320480" cy="495017"/>
          </a:xfrm>
          <a:prstGeom prst="wedgeRoundRectCallout">
            <a:avLst>
              <a:gd name="adj1" fmla="val -32492"/>
              <a:gd name="adj2" fmla="val 11111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58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74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120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600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是偶数。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4104862" y="3075806"/>
            <a:ext cx="3347458" cy="495017"/>
          </a:xfrm>
          <a:prstGeom prst="wedgeRoundRectCallout">
            <a:avLst>
              <a:gd name="adj1" fmla="val 40259"/>
              <a:gd name="adj2" fmla="val 8296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89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321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155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是奇数。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" grpId="0"/>
      <p:bldP spid="32" grpId="0" animBg="1"/>
      <p:bldP spid="32" grpId="1" animBg="1"/>
      <p:bldP spid="34" grpId="0" animBg="1"/>
      <p:bldP spid="3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483518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选出两张数字卡片，按要求组成一个两位数。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49785" y="343584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01817" y="3242674"/>
            <a:ext cx="4806387" cy="841244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组成的数是偶数的有：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70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56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76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558" y="1203598"/>
            <a:ext cx="4674666" cy="85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8638" y="2283718"/>
            <a:ext cx="379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）组成的数是偶数。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6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30902" y="321982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553635" y="2910941"/>
            <a:ext cx="4806387" cy="1049809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组成的数是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倍数的数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有：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710" y="545177"/>
            <a:ext cx="7812088" cy="1515939"/>
            <a:chOff x="586710" y="545177"/>
            <a:chExt cx="7812088" cy="1515939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586710" y="545177"/>
              <a:ext cx="78120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4.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选出两张数字卡片，按要求组成一个两位数。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3558" y="1203598"/>
              <a:ext cx="4674666" cy="857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467544" y="2211710"/>
            <a:ext cx="3798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）组成的数是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992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403170" y="307580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403648" y="2915411"/>
            <a:ext cx="4806387" cy="1049809"/>
          </a:xfrm>
          <a:prstGeom prst="wedgeRoundRectCallout">
            <a:avLst>
              <a:gd name="adj1" fmla="val 56789"/>
              <a:gd name="adj2" fmla="val 3612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组成的数既是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有：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70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2373" y="473529"/>
            <a:ext cx="7812088" cy="1446860"/>
            <a:chOff x="562373" y="473529"/>
            <a:chExt cx="7812088" cy="1446860"/>
          </a:xfrm>
        </p:grpSpPr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562373" y="473529"/>
              <a:ext cx="78120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en-US" altLang="zh-CN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4.</a:t>
              </a:r>
              <a:r>
                <a:rPr lang="zh-CN" altLang="en-US" sz="28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选出两张数字卡片，按要求组成一个两位数。</a:t>
              </a:r>
              <a:endPara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084" y="1062871"/>
              <a:ext cx="4674666" cy="857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467544" y="2036159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）组成的数既是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9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637</Words>
  <Application>Microsoft Office PowerPoint</Application>
  <PresentationFormat>全屏显示(16:9)</PresentationFormat>
  <Paragraphs>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